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87" r:id="rId2"/>
    <p:sldId id="288" r:id="rId3"/>
    <p:sldId id="286" r:id="rId4"/>
    <p:sldId id="271" r:id="rId5"/>
    <p:sldId id="272" r:id="rId6"/>
    <p:sldId id="293" r:id="rId7"/>
    <p:sldId id="257" r:id="rId8"/>
    <p:sldId id="263" r:id="rId9"/>
    <p:sldId id="264" r:id="rId10"/>
    <p:sldId id="265" r:id="rId11"/>
    <p:sldId id="270" r:id="rId12"/>
    <p:sldId id="277" r:id="rId13"/>
    <p:sldId id="279" r:id="rId14"/>
    <p:sldId id="281" r:id="rId15"/>
    <p:sldId id="275" r:id="rId16"/>
    <p:sldId id="268" r:id="rId17"/>
    <p:sldId id="300" r:id="rId18"/>
    <p:sldId id="297" r:id="rId19"/>
    <p:sldId id="298" r:id="rId20"/>
    <p:sldId id="299" r:id="rId21"/>
    <p:sldId id="282" r:id="rId22"/>
    <p:sldId id="295" r:id="rId23"/>
    <p:sldId id="283" r:id="rId24"/>
    <p:sldId id="284" r:id="rId25"/>
    <p:sldId id="296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02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C70237-43B6-4633-B912-27CC9C6256A3}" type="datetimeFigureOut">
              <a:rPr lang="ar-IQ" smtClean="0"/>
              <a:t>02/04/1445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5DC8FF-E3D8-4DA2-8E41-35CE595EAB6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8FF-E3D8-4DA2-8E41-35CE595EAB6E}" type="slidenum">
              <a:rPr lang="ar-IQ" smtClean="0"/>
              <a:t>8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0483-A1A8-4B6D-B7DE-4CBEA95B2D8D}" type="datetimeFigureOut">
              <a:rPr lang="ar-IQ" smtClean="0"/>
              <a:pPr/>
              <a:t>02/04/1445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9D47-81CC-42D9-99AF-B6E8BAB0CB1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Drugs used in heart failure</a:t>
            </a:r>
            <a:endParaRPr lang="ar-IQ" dirty="0"/>
          </a:p>
        </p:txBody>
      </p:sp>
      <p:pic>
        <p:nvPicPr>
          <p:cNvPr id="4" name="عنصر نائب للمحتوى 3" descr="photo_2020-06-11_13-27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051640" cy="6093296"/>
          </a:xfrm>
        </p:spPr>
      </p:pic>
      <p:sp>
        <p:nvSpPr>
          <p:cNvPr id="5" name="مربع نص 4"/>
          <p:cNvSpPr txBox="1"/>
          <p:nvPr/>
        </p:nvSpPr>
        <p:spPr>
          <a:xfrm>
            <a:off x="1763688" y="5877272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39552" y="5229200"/>
            <a:ext cx="799288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/>
              <a:t>Heart failure:</a:t>
            </a:r>
          </a:p>
          <a:p>
            <a:pPr algn="l"/>
            <a:r>
              <a:rPr lang="en-US" sz="3600" b="1" dirty="0" smtClean="0"/>
              <a:t>Cardiac output is insufficient to adequately perfuse the tissue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Vasodilators in heart failure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Nitrates acts mainly by reducing the preload of the heart, they are mainly </a:t>
            </a:r>
            <a:r>
              <a:rPr lang="en-US" sz="3600" b="1" dirty="0" err="1" smtClean="0"/>
              <a:t>venodiators</a:t>
            </a:r>
            <a:r>
              <a:rPr lang="en-US" sz="3600" b="1" dirty="0" smtClean="0"/>
              <a:t> so reduce the venous return to the heart.</a:t>
            </a:r>
          </a:p>
          <a:p>
            <a:pPr algn="l" rtl="0"/>
            <a:r>
              <a:rPr lang="en-US" sz="3600" b="1" dirty="0" smtClean="0"/>
              <a:t>Arterial dilators like </a:t>
            </a:r>
            <a:r>
              <a:rPr lang="en-US" sz="3600" b="1" dirty="0" err="1" smtClean="0"/>
              <a:t>hydralazine</a:t>
            </a:r>
            <a:r>
              <a:rPr lang="en-US" sz="3600" b="1" dirty="0" smtClean="0"/>
              <a:t> reduce </a:t>
            </a:r>
            <a:r>
              <a:rPr lang="en-US" sz="3600" b="1" dirty="0" err="1" smtClean="0"/>
              <a:t>afterload</a:t>
            </a:r>
            <a:r>
              <a:rPr lang="en-US" sz="3600" b="1" dirty="0" smtClean="0"/>
              <a:t>.</a:t>
            </a:r>
          </a:p>
          <a:p>
            <a:pPr algn="l" rtl="0"/>
            <a:r>
              <a:rPr lang="en-US" sz="3600" b="1" dirty="0" smtClean="0"/>
              <a:t>Combination of </a:t>
            </a:r>
            <a:r>
              <a:rPr lang="en-US" sz="3600" b="1" dirty="0" err="1" smtClean="0"/>
              <a:t>hydralazine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isosorbide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dinitrate</a:t>
            </a:r>
            <a:r>
              <a:rPr lang="en-US" sz="3600" b="1" dirty="0" smtClean="0"/>
              <a:t> improve symptoms &amp; </a:t>
            </a:r>
            <a:r>
              <a:rPr lang="en-US" sz="3600" b="1" dirty="0" smtClean="0">
                <a:solidFill>
                  <a:srgbClr val="FF0000"/>
                </a:solidFill>
              </a:rPr>
              <a:t>survival</a:t>
            </a:r>
            <a:r>
              <a:rPr lang="en-US" sz="3600" b="1" dirty="0" smtClean="0"/>
              <a:t> in black patients.</a:t>
            </a:r>
          </a:p>
          <a:p>
            <a:pPr algn="l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Nitroglycerine</a:t>
            </a:r>
            <a:r>
              <a:rPr lang="en-US" sz="3600" b="1" dirty="0" smtClean="0"/>
              <a:t> is used in acute heart failure as injection or sublingually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387424"/>
            <a:ext cx="9144000" cy="11521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role of </a:t>
            </a:r>
            <a:r>
              <a:rPr lang="el-GR" b="1" dirty="0" smtClean="0">
                <a:solidFill>
                  <a:srgbClr val="FF0000"/>
                </a:solidFill>
              </a:rPr>
              <a:t>β-</a:t>
            </a:r>
            <a:r>
              <a:rPr lang="en-US" b="1" dirty="0" smtClean="0">
                <a:solidFill>
                  <a:srgbClr val="FF0000"/>
                </a:solidFill>
              </a:rPr>
              <a:t>blockers in HF?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900" b="1" dirty="0" smtClean="0"/>
              <a:t>β-blockers decrease myocardial contractility (negative </a:t>
            </a:r>
            <a:r>
              <a:rPr lang="en-US" sz="3900" b="1" dirty="0" err="1" smtClean="0"/>
              <a:t>inotropic</a:t>
            </a:r>
            <a:r>
              <a:rPr lang="en-US" sz="3900" b="1" dirty="0" smtClean="0"/>
              <a:t>) and may worsen acute/unstable heart failure. </a:t>
            </a:r>
          </a:p>
          <a:p>
            <a:pPr algn="l" rtl="0"/>
            <a:r>
              <a:rPr lang="en-US" sz="3900" b="1" dirty="0" smtClean="0"/>
              <a:t>β-blockers is recommended for chronic stable HF. β-blockers was shown to improve </a:t>
            </a:r>
            <a:r>
              <a:rPr lang="en-US" sz="3900" b="1" dirty="0" smtClean="0">
                <a:solidFill>
                  <a:srgbClr val="FF0000"/>
                </a:solidFill>
              </a:rPr>
              <a:t>survival</a:t>
            </a:r>
            <a:r>
              <a:rPr lang="en-US" sz="3900" b="1" dirty="0" smtClean="0"/>
              <a:t> in heart failure &amp; reduce risk of death by arrhythmias. This seems to be due to the following effects:</a:t>
            </a:r>
          </a:p>
          <a:p>
            <a:pPr algn="l" rtl="0">
              <a:buNone/>
            </a:pPr>
            <a:r>
              <a:rPr lang="en-US" sz="3900" b="1" dirty="0" smtClean="0"/>
              <a:t>1.blocking the overactive sympathetic activity </a:t>
            </a:r>
          </a:p>
          <a:p>
            <a:pPr algn="l" rtl="0">
              <a:buNone/>
            </a:pPr>
            <a:r>
              <a:rPr lang="en-US" sz="3900" b="1" dirty="0" smtClean="0"/>
              <a:t>2.Reverse cardiac remodeling &amp; hypertrophy.</a:t>
            </a:r>
          </a:p>
          <a:p>
            <a:pPr algn="l" rtl="0">
              <a:buNone/>
            </a:pPr>
            <a:r>
              <a:rPr lang="en-US" sz="3900" b="1" dirty="0" smtClean="0"/>
              <a:t>3. Reduce </a:t>
            </a:r>
            <a:r>
              <a:rPr lang="en-US" sz="3900" b="1" dirty="0" err="1" smtClean="0"/>
              <a:t>renin</a:t>
            </a:r>
            <a:r>
              <a:rPr lang="en-US" sz="3900" b="1" dirty="0" smtClean="0"/>
              <a:t> release</a:t>
            </a:r>
          </a:p>
          <a:p>
            <a:pPr algn="l" rtl="0"/>
            <a:r>
              <a:rPr lang="en-US" sz="3900" b="1" dirty="0" smtClean="0"/>
              <a:t>Commonly used </a:t>
            </a:r>
            <a:r>
              <a:rPr lang="el-GR" sz="3600" b="1" dirty="0" smtClean="0"/>
              <a:t>β</a:t>
            </a:r>
            <a:r>
              <a:rPr lang="en-US" sz="3600" b="1" dirty="0" smtClean="0"/>
              <a:t>-</a:t>
            </a:r>
            <a:r>
              <a:rPr lang="en-US" sz="3900" b="1" dirty="0" smtClean="0"/>
              <a:t>blockers include </a:t>
            </a:r>
            <a:r>
              <a:rPr lang="en-US" sz="3900" b="1" dirty="0" err="1" smtClean="0"/>
              <a:t>carvedilol</a:t>
            </a:r>
            <a:r>
              <a:rPr lang="en-US" sz="3900" b="1" dirty="0" smtClean="0"/>
              <a:t>, </a:t>
            </a:r>
            <a:r>
              <a:rPr lang="en-US" sz="3900" b="1" dirty="0" err="1" smtClean="0"/>
              <a:t>bisoprolol</a:t>
            </a:r>
            <a:r>
              <a:rPr lang="en-US" sz="3900" b="1" dirty="0" smtClean="0"/>
              <a:t> and </a:t>
            </a:r>
            <a:r>
              <a:rPr lang="en-US" sz="3900" b="1" dirty="0" err="1" smtClean="0"/>
              <a:t>metoprolol</a:t>
            </a:r>
            <a:r>
              <a:rPr lang="en-US" sz="3900" b="1" dirty="0" smtClean="0"/>
              <a:t>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Digoxin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/>
              <a:t>Cardiac glycosides Include </a:t>
            </a:r>
            <a:r>
              <a:rPr lang="en-US" b="1" dirty="0" err="1" smtClean="0"/>
              <a:t>digoxin</a:t>
            </a:r>
            <a:r>
              <a:rPr lang="en-US" b="1" dirty="0" smtClean="0"/>
              <a:t>, </a:t>
            </a:r>
            <a:r>
              <a:rPr lang="en-US" b="1" dirty="0" err="1" smtClean="0"/>
              <a:t>digitoxin</a:t>
            </a:r>
            <a:r>
              <a:rPr lang="en-US" b="1" dirty="0" smtClean="0"/>
              <a:t> are extract of the plant called foxglove.</a:t>
            </a:r>
            <a:endParaRPr lang="ar-IQ" dirty="0" smtClean="0"/>
          </a:p>
          <a:p>
            <a:pPr algn="l" rtl="0"/>
            <a:r>
              <a:rPr lang="en-US" b="1" dirty="0" smtClean="0"/>
              <a:t>Digitalis are no longer considered first-line drugs in the treatment of heart failure.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Mechanism of action </a:t>
            </a:r>
            <a:endParaRPr lang="ar-IQ" dirty="0" smtClean="0"/>
          </a:p>
          <a:p>
            <a:pPr algn="l" rtl="0"/>
            <a:r>
              <a:rPr lang="en-US" b="1" dirty="0" smtClean="0"/>
              <a:t>Inhibition of Na+/K+ </a:t>
            </a:r>
            <a:r>
              <a:rPr lang="en-US" b="1" dirty="0" err="1" smtClean="0"/>
              <a:t>ATPase</a:t>
            </a:r>
            <a:r>
              <a:rPr lang="en-US" b="1" dirty="0" smtClean="0"/>
              <a:t> “sodium pump” of the cell membrane by digitalis is well documented, this lead to increase intracellular Na+.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/>
              <a:t>↑intracellular Na+ lead to ↑intracellular Ca++ by reducing Na+/Ca++ exchanger, so ↑ force of myocardial contraction </a:t>
            </a:r>
          </a:p>
          <a:p>
            <a:pPr algn="l" rtl="0">
              <a:buFont typeface="Wingdings" pitchFamily="2" charset="2"/>
              <a:buChar char="§"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Pharmacokinetics</a:t>
            </a:r>
            <a:r>
              <a:rPr lang="en-US" b="1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Absorbed well from GIT, it is lipid soluble </a:t>
            </a:r>
          </a:p>
          <a:p>
            <a:pPr algn="l" rtl="0"/>
            <a:r>
              <a:rPr lang="en-US" sz="3600" b="1" dirty="0" smtClean="0"/>
              <a:t>Low protein binding (20-30%) </a:t>
            </a:r>
          </a:p>
          <a:p>
            <a:pPr algn="l" rtl="0"/>
            <a:r>
              <a:rPr lang="en-US" sz="3600" b="1" dirty="0" smtClean="0"/>
              <a:t>Mainly excreted unchanged by the kidneys </a:t>
            </a:r>
          </a:p>
          <a:p>
            <a:pPr algn="l" rtl="0"/>
            <a:r>
              <a:rPr lang="en-US" sz="3600" b="1" dirty="0" smtClean="0"/>
              <a:t>Has narrow therapeutic index, therapeutic serum levels (1ng/ml</a:t>
            </a:r>
            <a:r>
              <a:rPr lang="en-US" dirty="0" smtClean="0"/>
              <a:t>) 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FF0000"/>
                </a:solidFill>
                <a:ea typeface="+mj-ea"/>
                <a:cs typeface="+mj-cs"/>
              </a:rPr>
              <a:t>Clinical uses </a:t>
            </a:r>
            <a:r>
              <a:rPr lang="en-US" sz="3600" b="1" dirty="0" smtClean="0">
                <a:solidFill>
                  <a:srgbClr val="FF0000"/>
                </a:solidFill>
                <a:ea typeface="+mj-ea"/>
                <a:cs typeface="+mj-cs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en-US" sz="3600" b="1" dirty="0" smtClean="0">
                <a:solidFill>
                  <a:prstClr val="black"/>
                </a:solidFill>
                <a:ea typeface="+mj-ea"/>
                <a:cs typeface="+mj-cs"/>
              </a:rPr>
              <a:t>1. Congestive cardiac failure </a:t>
            </a:r>
            <a:br>
              <a:rPr lang="en-US" sz="3600" b="1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3600" b="1" dirty="0" smtClean="0">
                <a:solidFill>
                  <a:prstClr val="black"/>
                </a:solidFill>
                <a:ea typeface="+mj-ea"/>
                <a:cs typeface="+mj-cs"/>
              </a:rPr>
              <a:t>2. </a:t>
            </a:r>
            <a:r>
              <a:rPr lang="en-US" sz="3600" b="1" dirty="0" err="1" smtClean="0">
                <a:solidFill>
                  <a:prstClr val="black"/>
                </a:solidFill>
                <a:ea typeface="+mj-ea"/>
                <a:cs typeface="+mj-cs"/>
              </a:rPr>
              <a:t>Atrial</a:t>
            </a:r>
            <a:r>
              <a:rPr lang="en-US" sz="3600" b="1" dirty="0" smtClean="0">
                <a:solidFill>
                  <a:prstClr val="black"/>
                </a:solidFill>
                <a:ea typeface="+mj-ea"/>
                <a:cs typeface="+mj-cs"/>
              </a:rPr>
              <a:t> fibrillation in HF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>
                <a:solidFill>
                  <a:srgbClr val="FF0000"/>
                </a:solidFill>
              </a:rPr>
              <a:t>Adverse effects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4000" b="1" dirty="0" smtClean="0"/>
              <a:t>• GIT nausea, vomiting </a:t>
            </a:r>
            <a:r>
              <a:rPr lang="en-US" sz="3600" b="1" dirty="0" smtClean="0"/>
              <a:t>and diarrhea </a:t>
            </a:r>
          </a:p>
          <a:p>
            <a:pPr algn="l" rtl="0">
              <a:buNone/>
            </a:pPr>
            <a:r>
              <a:rPr lang="en-US" sz="3600" b="1" dirty="0" smtClean="0"/>
              <a:t>• Cardiac arrhythmias and conduction defect </a:t>
            </a:r>
          </a:p>
          <a:p>
            <a:pPr algn="l" rtl="0">
              <a:buNone/>
            </a:pPr>
            <a:r>
              <a:rPr lang="en-US" sz="3600" b="1" dirty="0" smtClean="0"/>
              <a:t>• CNS; weakness, dizziness, fatigue, confusion, visual disturbances and psychosis </a:t>
            </a:r>
          </a:p>
          <a:p>
            <a:pPr algn="l" rtl="0">
              <a:buNone/>
            </a:pPr>
            <a:r>
              <a:rPr lang="en-US" sz="3600" b="1" dirty="0" smtClean="0"/>
              <a:t>• </a:t>
            </a:r>
            <a:r>
              <a:rPr lang="en-US" sz="3600" b="1" dirty="0" err="1" smtClean="0"/>
              <a:t>Gynaecomastia</a:t>
            </a:r>
            <a:r>
              <a:rPr lang="en-US" sz="3600" b="1" dirty="0" smtClean="0"/>
              <a:t> and skin rashes</a:t>
            </a:r>
            <a:endParaRPr lang="en-US" sz="3600" b="1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algn="l" rtl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Note : Diuretics cause </a:t>
            </a:r>
            <a:r>
              <a:rPr lang="en-US" sz="3600" b="1" dirty="0" err="1" smtClean="0">
                <a:solidFill>
                  <a:srgbClr val="0070C0"/>
                </a:solidFill>
              </a:rPr>
              <a:t>hypokalemia</a:t>
            </a:r>
            <a:r>
              <a:rPr lang="en-US" sz="3600" b="1" dirty="0" smtClean="0">
                <a:solidFill>
                  <a:srgbClr val="0070C0"/>
                </a:solidFill>
              </a:rPr>
              <a:t> which aggravate </a:t>
            </a:r>
            <a:r>
              <a:rPr lang="en-US" sz="3600" b="1" dirty="0" err="1" smtClean="0">
                <a:solidFill>
                  <a:srgbClr val="0070C0"/>
                </a:solidFill>
              </a:rPr>
              <a:t>digoxin</a:t>
            </a:r>
            <a:r>
              <a:rPr lang="en-US" sz="3600" b="1" dirty="0" smtClean="0">
                <a:solidFill>
                  <a:srgbClr val="0070C0"/>
                </a:solidFill>
              </a:rPr>
              <a:t> toxicity </a:t>
            </a:r>
          </a:p>
          <a:p>
            <a:pPr algn="l" rtl="0">
              <a:buNone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3933056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Phosphodiesterase inhibitors: </a:t>
            </a:r>
            <a:r>
              <a:rPr lang="en-US" sz="3200" dirty="0" smtClean="0"/>
              <a:t> </a:t>
            </a:r>
            <a:r>
              <a:rPr lang="en-US" sz="3200" b="1" dirty="0" smtClean="0"/>
              <a:t>a drugs that inhibit enzymes that degrade </a:t>
            </a:r>
            <a:r>
              <a:rPr lang="en-US" sz="3200" b="1" dirty="0" err="1" smtClean="0"/>
              <a:t>cAMP</a:t>
            </a:r>
            <a:r>
              <a:rPr lang="en-US" sz="3200" b="1" dirty="0" smtClean="0"/>
              <a:t> and cause an increase in cardiac intracellular calcium similar to that produced by β-agonists. </a:t>
            </a:r>
            <a:br>
              <a:rPr lang="en-US" sz="3200" b="1" dirty="0" smtClean="0"/>
            </a:br>
            <a:r>
              <a:rPr lang="en-US" sz="3200" b="1" dirty="0" smtClean="0"/>
              <a:t>Examples: theophylline (</a:t>
            </a:r>
            <a:r>
              <a:rPr lang="en-US" sz="3200" b="1" dirty="0" err="1" smtClean="0"/>
              <a:t>aminophyllin</a:t>
            </a:r>
            <a:r>
              <a:rPr lang="en-US" sz="3200" b="1" dirty="0" smtClean="0"/>
              <a:t>), </a:t>
            </a:r>
            <a:r>
              <a:rPr lang="en-US" sz="3200" b="1" dirty="0" err="1" smtClean="0"/>
              <a:t>milrinone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Milrinone</a:t>
            </a:r>
            <a:r>
              <a:rPr lang="en-US" sz="3200" b="1" dirty="0" smtClean="0">
                <a:solidFill>
                  <a:srgbClr val="0070C0"/>
                </a:solidFill>
              </a:rPr>
              <a:t> increase intracellular calcium &amp; contractility. Iv infusion for short-term treatment.</a:t>
            </a:r>
            <a:endParaRPr lang="ar-IQ" sz="3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933056"/>
            <a:ext cx="8820472" cy="266429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Recombinant B-type </a:t>
            </a:r>
            <a:r>
              <a:rPr lang="en-US" b="1" dirty="0" err="1" smtClean="0">
                <a:solidFill>
                  <a:srgbClr val="FF0000"/>
                </a:solidFill>
              </a:rPr>
              <a:t>natriuretic</a:t>
            </a:r>
            <a:r>
              <a:rPr lang="en-US" b="1" dirty="0" smtClean="0">
                <a:solidFill>
                  <a:srgbClr val="FF0000"/>
                </a:solidFill>
              </a:rPr>
              <a:t> peptide (BNP)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When IV diuretics is minimally effective, a </a:t>
            </a:r>
            <a:r>
              <a:rPr lang="en-US" b="1" dirty="0" err="1" smtClean="0"/>
              <a:t>nesiritide</a:t>
            </a:r>
            <a:r>
              <a:rPr lang="en-US" b="1" dirty="0" smtClean="0"/>
              <a:t> can be used in acute HF to stimulate </a:t>
            </a:r>
            <a:r>
              <a:rPr lang="en-US" b="1" dirty="0" err="1" smtClean="0"/>
              <a:t>natriuresis</a:t>
            </a:r>
            <a:r>
              <a:rPr lang="en-US" b="1" dirty="0" smtClean="0"/>
              <a:t> &amp; diuresis and vasodilation to reduce preload &amp; afterload.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Drugs useful in acute left ventricular failure (pulmonary </a:t>
            </a:r>
            <a:r>
              <a:rPr lang="en-US" b="1" dirty="0" err="1" smtClean="0">
                <a:solidFill>
                  <a:srgbClr val="FF0000"/>
                </a:solidFill>
              </a:rPr>
              <a:t>oedema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445224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sz="3600" b="1" dirty="0"/>
              <a:t>M</a:t>
            </a:r>
            <a:r>
              <a:rPr lang="en-US" sz="3600" b="1" dirty="0" smtClean="0"/>
              <a:t>edical emergency that require rapid treatment </a:t>
            </a:r>
          </a:p>
          <a:p>
            <a:pPr algn="l" rtl="0"/>
            <a:r>
              <a:rPr lang="en-US" sz="3600" b="1" dirty="0" smtClean="0"/>
              <a:t>Loop diuretic as furosemide is given </a:t>
            </a:r>
            <a:r>
              <a:rPr lang="en-US" sz="3600" b="1" dirty="0" err="1" smtClean="0"/>
              <a:t>i.v</a:t>
            </a:r>
            <a:r>
              <a:rPr lang="en-US" sz="3600" b="1" dirty="0" smtClean="0"/>
              <a:t> </a:t>
            </a:r>
          </a:p>
          <a:p>
            <a:pPr algn="l" rtl="0"/>
            <a:r>
              <a:rPr lang="en-US" sz="3600" b="1" dirty="0" smtClean="0"/>
              <a:t>Morphine is useful when given </a:t>
            </a:r>
            <a:r>
              <a:rPr lang="en-US" sz="3600" b="1" dirty="0" err="1" smtClean="0"/>
              <a:t>i.v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i.m</a:t>
            </a:r>
            <a:r>
              <a:rPr lang="en-US" sz="3600" b="1" dirty="0" smtClean="0"/>
              <a:t> or </a:t>
            </a:r>
            <a:r>
              <a:rPr lang="en-US" sz="3600" b="1" dirty="0" err="1" smtClean="0"/>
              <a:t>s.c</a:t>
            </a:r>
            <a:endParaRPr lang="en-US" sz="3600" b="1" dirty="0" smtClean="0"/>
          </a:p>
          <a:p>
            <a:pPr marL="0" indent="0" algn="l" rtl="0">
              <a:buNone/>
            </a:pPr>
            <a:r>
              <a:rPr lang="en-US" sz="3600" b="1" dirty="0" smtClean="0"/>
              <a:t>It improves anxiety and reduces the </a:t>
            </a:r>
            <a:r>
              <a:rPr lang="en-US" sz="3600" b="1" dirty="0" err="1" smtClean="0"/>
              <a:t>tachypnoea</a:t>
            </a:r>
            <a:r>
              <a:rPr lang="en-US" sz="3600" b="1" dirty="0" smtClean="0"/>
              <a:t> and might dilate the pulmonary vessels </a:t>
            </a:r>
          </a:p>
          <a:p>
            <a:pPr algn="l" rtl="0"/>
            <a:r>
              <a:rPr lang="en-US" sz="3600" b="1" dirty="0" smtClean="0"/>
              <a:t>Vasodilators as nitrates, sodium nitroprusside and hydralazine might be useful </a:t>
            </a:r>
          </a:p>
          <a:p>
            <a:pPr algn="l" rtl="0"/>
            <a:r>
              <a:rPr lang="en-US" sz="3600" b="1" dirty="0" smtClean="0"/>
              <a:t>Dobutamin </a:t>
            </a:r>
            <a:r>
              <a:rPr lang="en-US" sz="3600" b="1" dirty="0"/>
              <a:t>or phosphodiesterase inhibitor</a:t>
            </a:r>
            <a:endParaRPr lang="en-US" sz="3600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Angiotensin receptor-</a:t>
            </a:r>
            <a:r>
              <a:rPr lang="en-US" b="1" dirty="0" err="1" smtClean="0">
                <a:solidFill>
                  <a:srgbClr val="FF0000"/>
                </a:solidFill>
              </a:rPr>
              <a:t>neprilysin</a:t>
            </a:r>
            <a:r>
              <a:rPr lang="en-US" b="1" dirty="0">
                <a:solidFill>
                  <a:srgbClr val="FF0000"/>
                </a:solidFill>
              </a:rPr>
              <a:t> inhibitor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(ARNI)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/>
              <a:t>Neprilysin</a:t>
            </a:r>
            <a:r>
              <a:rPr lang="en-US" sz="2800" b="1" dirty="0" smtClean="0"/>
              <a:t> enzyme is responsible for breaking down of </a:t>
            </a:r>
            <a:r>
              <a:rPr lang="en-US" sz="2800" b="1" dirty="0" err="1" smtClean="0"/>
              <a:t>vasoactive</a:t>
            </a:r>
            <a:r>
              <a:rPr lang="en-US" sz="2800" b="1" dirty="0" smtClean="0"/>
              <a:t> peptides (</a:t>
            </a:r>
            <a:r>
              <a:rPr lang="en-US" sz="2800" b="1" dirty="0" err="1" smtClean="0"/>
              <a:t>angiotensin</a:t>
            </a:r>
            <a:r>
              <a:rPr lang="en-US" sz="2800" b="1" dirty="0" smtClean="0"/>
              <a:t> I&amp;II, </a:t>
            </a:r>
            <a:r>
              <a:rPr lang="en-US" sz="2800" b="1" dirty="0" err="1" smtClean="0"/>
              <a:t>bradykinin</a:t>
            </a:r>
            <a:r>
              <a:rPr lang="en-US" sz="2800" b="1" dirty="0" smtClean="0"/>
              <a:t>, and </a:t>
            </a:r>
            <a:r>
              <a:rPr lang="en-US" sz="2800" b="1" dirty="0" err="1" smtClean="0"/>
              <a:t>natriuretic</a:t>
            </a:r>
            <a:r>
              <a:rPr lang="en-US" sz="2800" b="1" dirty="0" smtClean="0"/>
              <a:t> peptides), and inhibition augments activity.</a:t>
            </a:r>
          </a:p>
          <a:p>
            <a:pPr algn="l" rtl="0"/>
            <a:r>
              <a:rPr lang="en-US" sz="2800" b="1" dirty="0" smtClean="0"/>
              <a:t>To maximize the effect of </a:t>
            </a:r>
            <a:r>
              <a:rPr lang="en-US" sz="2800" b="1" dirty="0" err="1" smtClean="0"/>
              <a:t>natriuretic</a:t>
            </a:r>
            <a:r>
              <a:rPr lang="en-US" sz="2800" b="1" dirty="0" smtClean="0"/>
              <a:t> peptides, stimulation of RAA System is prevented by combination with ARB, but not ACEI? To avoid further </a:t>
            </a:r>
            <a:r>
              <a:rPr lang="en-US" sz="2800" b="1" dirty="0" err="1" smtClean="0"/>
              <a:t>bradykinin</a:t>
            </a:r>
            <a:r>
              <a:rPr lang="en-US" sz="2800" b="1" dirty="0" smtClean="0"/>
              <a:t>.</a:t>
            </a:r>
          </a:p>
          <a:p>
            <a:pPr algn="l" rtl="0"/>
            <a:r>
              <a:rPr lang="en-US" sz="2800" b="1" dirty="0" smtClean="0"/>
              <a:t>Sacubitril/Valsartan combination replace ACEI or ARB if no response.</a:t>
            </a:r>
            <a:endParaRPr lang="ar-IQ" sz="2800" dirty="0" smtClean="0"/>
          </a:p>
          <a:p>
            <a:pPr algn="l" rtl="0"/>
            <a:r>
              <a:rPr lang="en-US" sz="2800" b="1" dirty="0" smtClean="0"/>
              <a:t>Sacubitril is a recently approved new drug molecule that combines the ARB valsartan with the </a:t>
            </a:r>
            <a:r>
              <a:rPr lang="en-US" sz="2800" b="1" dirty="0" err="1" smtClean="0"/>
              <a:t>neprilysin</a:t>
            </a:r>
            <a:r>
              <a:rPr lang="en-US" sz="2800" b="1" dirty="0" smtClean="0"/>
              <a:t> inhibitor </a:t>
            </a:r>
            <a:r>
              <a:rPr lang="en-US" sz="2800" b="1" dirty="0" err="1" smtClean="0"/>
              <a:t>sacubitril</a:t>
            </a:r>
            <a:r>
              <a:rPr lang="en-US" sz="2800" b="1" dirty="0" smtClean="0"/>
              <a:t>. Clinical studies suggest that this combination agent prolongs life and reduces hospitalizations in severe heart failure.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0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7647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Current clinical evidence suggests that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Acute HF: a loop diuretic, a positive inotropic (dobutamin or phosphodiesterase inhibitor), and vasodilator.</a:t>
            </a:r>
          </a:p>
          <a:p>
            <a:pPr algn="l" rtl="0"/>
            <a:r>
              <a:rPr lang="en-US" sz="2800" b="1" dirty="0"/>
              <a:t>Nesiritide, a recombinant form of brain natriuretic peptide (BNP), has </a:t>
            </a:r>
            <a:r>
              <a:rPr lang="en-US" sz="2800" b="1" dirty="0" err="1"/>
              <a:t>vasodilating</a:t>
            </a:r>
            <a:r>
              <a:rPr lang="en-US" sz="2800" b="1" dirty="0"/>
              <a:t> and diuretic properties and has been heavily promoted for use in acute failure. </a:t>
            </a:r>
            <a:endParaRPr lang="en-US" sz="2800" b="1" dirty="0" smtClean="0"/>
          </a:p>
          <a:p>
            <a:pPr algn="l" rtl="0"/>
            <a:r>
              <a:rPr lang="en-US" sz="2800" b="1" dirty="0" smtClean="0"/>
              <a:t>Chronic failure: diuretics (often a loop agent plus spironolactone) plus an ACEI and, a β blocker. Digitalis if systolic dysfunction is prominent. </a:t>
            </a:r>
          </a:p>
          <a:p>
            <a:pPr algn="l" rtl="0"/>
            <a:r>
              <a:rPr lang="en-US" sz="2800" b="1" dirty="0" smtClean="0"/>
              <a:t>A newer combination drug, </a:t>
            </a:r>
            <a:r>
              <a:rPr lang="en-US" sz="2800" b="1" dirty="0" err="1" smtClean="0"/>
              <a:t>sacubitril</a:t>
            </a:r>
            <a:r>
              <a:rPr lang="en-US" sz="2800" b="1" dirty="0" smtClean="0"/>
              <a:t>/valsartan, combines the actions of increased endogenous BNP, with those of the angiotensin receptor blocker valsartan in chronic HF.</a:t>
            </a:r>
          </a:p>
          <a:p>
            <a:pPr algn="l" rtl="0"/>
            <a:r>
              <a:rPr lang="en-US" sz="2800" b="1" dirty="0" smtClean="0"/>
              <a:t>Anti-diabetes </a:t>
            </a:r>
            <a:r>
              <a:rPr lang="en-US" sz="2800" b="1" dirty="0"/>
              <a:t>sodium-glucose cotransporter-2 (SGLT-2) </a:t>
            </a:r>
            <a:r>
              <a:rPr lang="en-US" sz="2800" b="1" dirty="0" smtClean="0"/>
              <a:t>inhibitors recently used therapy with increased survival.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8791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Hyperpolarization</a:t>
            </a:r>
            <a:r>
              <a:rPr lang="en-US" b="1" dirty="0" smtClean="0">
                <a:solidFill>
                  <a:srgbClr val="FF0000"/>
                </a:solidFill>
              </a:rPr>
              <a:t>-activated cyclic </a:t>
            </a:r>
            <a:r>
              <a:rPr lang="en-US" b="1" dirty="0" err="1" smtClean="0">
                <a:solidFill>
                  <a:srgbClr val="FF0000"/>
                </a:solidFill>
              </a:rPr>
              <a:t>nuclotide</a:t>
            </a:r>
            <a:r>
              <a:rPr lang="en-US" b="1" dirty="0" smtClean="0">
                <a:solidFill>
                  <a:srgbClr val="FF0000"/>
                </a:solidFill>
              </a:rPr>
              <a:t>-gated (HCN)channel blockers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 smtClean="0"/>
              <a:t>Ivabradine</a:t>
            </a:r>
            <a:r>
              <a:rPr lang="en-US" b="1" dirty="0" smtClean="0"/>
              <a:t> is a heart rate lowering HCN inhibitor to cardiac pacemaker (SA node) result in slowing of depolarization &amp; low HR without reduction in contractility.</a:t>
            </a:r>
          </a:p>
          <a:p>
            <a:pPr algn="l" rtl="0"/>
            <a:r>
              <a:rPr lang="en-US" b="1" dirty="0" smtClean="0"/>
              <a:t>Used to improve symptoms when HR above 70 with contraindication of β-blockers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1475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Heart failure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/>
              <a:t>Is an extremely serious cardiac condition associated with high mortality. </a:t>
            </a:r>
          </a:p>
          <a:p>
            <a:pPr algn="l" rtl="0"/>
            <a:r>
              <a:rPr lang="en-US" b="1" dirty="0" smtClean="0"/>
              <a:t>The fundamental physiologic defect in heart failure is a decrease in cardiac output relative to the needs of the body, and the major manifestations are </a:t>
            </a:r>
            <a:r>
              <a:rPr lang="en-US" b="1" dirty="0" err="1" smtClean="0"/>
              <a:t>dyspnea</a:t>
            </a:r>
            <a:r>
              <a:rPr lang="en-US" b="1" dirty="0" smtClean="0"/>
              <a:t> and fatigue. </a:t>
            </a:r>
          </a:p>
          <a:p>
            <a:pPr algn="l" rtl="0"/>
            <a:r>
              <a:rPr lang="en-US" b="1" dirty="0" smtClean="0"/>
              <a:t>It is frequently associated with chronic hypertension, </a:t>
            </a:r>
            <a:r>
              <a:rPr lang="en-US" b="1" dirty="0" err="1" smtClean="0"/>
              <a:t>valvular</a:t>
            </a:r>
            <a:r>
              <a:rPr lang="en-US" b="1" dirty="0" smtClean="0"/>
              <a:t> disease, coronary artery disease (MI), and </a:t>
            </a:r>
            <a:r>
              <a:rPr lang="en-US" b="1" dirty="0" err="1" smtClean="0"/>
              <a:t>cardiomyopathies</a:t>
            </a:r>
            <a:r>
              <a:rPr lang="en-US" b="1" dirty="0" smtClean="0"/>
              <a:t>.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343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totality of evidence now suggests that patients with </a:t>
            </a:r>
            <a:r>
              <a:rPr lang="en-US" b="1" dirty="0" err="1"/>
              <a:t>HFrEF</a:t>
            </a:r>
            <a:r>
              <a:rPr lang="en-US" b="1" dirty="0"/>
              <a:t> should be treated early with a combination of the four drugs: </a:t>
            </a:r>
            <a:r>
              <a:rPr lang="en-US" b="1" dirty="0" smtClean="0"/>
              <a:t>ARNI (angiotensin </a:t>
            </a:r>
            <a:r>
              <a:rPr lang="en-US" b="1" dirty="0"/>
              <a:t>receptor-</a:t>
            </a:r>
            <a:r>
              <a:rPr lang="en-US" b="1" dirty="0" err="1"/>
              <a:t>neprilysin</a:t>
            </a:r>
            <a:r>
              <a:rPr lang="en-US" b="1" dirty="0"/>
              <a:t> inhibitors, </a:t>
            </a:r>
            <a:r>
              <a:rPr lang="en-US" b="1" dirty="0" smtClean="0"/>
              <a:t>Sacubitril), </a:t>
            </a:r>
            <a:r>
              <a:rPr lang="en-US" b="1" dirty="0"/>
              <a:t>beta-blocker, </a:t>
            </a:r>
            <a:r>
              <a:rPr lang="en-US" b="1" dirty="0" smtClean="0"/>
              <a:t>MRA (Mineralocorticoid antagonist, Spironolactone, </a:t>
            </a:r>
            <a:r>
              <a:rPr lang="en-US" b="1" dirty="0" err="1" smtClean="0"/>
              <a:t>eplerenone</a:t>
            </a:r>
            <a:r>
              <a:rPr lang="en-US" b="1" dirty="0" smtClean="0"/>
              <a:t>) , </a:t>
            </a:r>
            <a:r>
              <a:rPr lang="en-US" b="1" dirty="0"/>
              <a:t>and </a:t>
            </a:r>
            <a:r>
              <a:rPr lang="en-US" b="1" dirty="0" smtClean="0"/>
              <a:t>SGLT2 inhibitor</a:t>
            </a:r>
            <a:r>
              <a:rPr lang="en-US" b="1" dirty="0">
                <a:solidFill>
                  <a:prstClr val="black"/>
                </a:solidFill>
              </a:rPr>
              <a:t> (</a:t>
            </a:r>
            <a:r>
              <a:rPr lang="en-US" b="1" dirty="0" err="1">
                <a:solidFill>
                  <a:prstClr val="black"/>
                </a:solidFill>
              </a:rPr>
              <a:t>dapagliflozin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empagliflozin</a:t>
            </a:r>
            <a:r>
              <a:rPr lang="en-US" b="1" dirty="0" smtClean="0">
                <a:solidFill>
                  <a:prstClr val="black"/>
                </a:solidFill>
              </a:rPr>
              <a:t>).</a:t>
            </a:r>
            <a:r>
              <a:rPr lang="en-US" b="1" dirty="0" smtClean="0"/>
              <a:t> In </a:t>
            </a:r>
            <a:r>
              <a:rPr lang="en-US" b="1" dirty="0"/>
              <a:t>order to benefit from substantial and sustained reductions of mortality</a:t>
            </a:r>
            <a:r>
              <a:rPr lang="en-US" b="1" dirty="0" smtClean="0"/>
              <a:t>, </a:t>
            </a:r>
            <a:r>
              <a:rPr lang="en-US" b="1" dirty="0"/>
              <a:t>hospitalizations, and </a:t>
            </a:r>
            <a:r>
              <a:rPr lang="en-US" b="1" dirty="0" smtClean="0"/>
              <a:t>symptoms. The </a:t>
            </a:r>
            <a:r>
              <a:rPr lang="en-US" b="1" dirty="0"/>
              <a:t>important task is now to ensure access to this evidence-based therapy for all </a:t>
            </a:r>
            <a:r>
              <a:rPr lang="en-US" b="1" dirty="0" err="1"/>
              <a:t>HFrEF</a:t>
            </a:r>
            <a:r>
              <a:rPr lang="en-US" b="1" dirty="0"/>
              <a:t> patients.</a:t>
            </a:r>
          </a:p>
        </p:txBody>
      </p:sp>
    </p:spTree>
    <p:extLst>
      <p:ext uri="{BB962C8B-B14F-4D97-AF65-F5344CB8AC3E}">
        <p14:creationId xmlns:p14="http://schemas.microsoft.com/office/powerpoint/2010/main" val="132503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929411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A patient is newly diagnosed with asymptomatic heart failure. Which is the most appropriate drug for survival benefits?</a:t>
            </a:r>
          </a:p>
          <a:p>
            <a:pPr marL="514350" indent="-514350" algn="l" rtl="0">
              <a:buAutoNum type="alphaUcPeriod"/>
            </a:pPr>
            <a:r>
              <a:rPr lang="en-US" b="1" dirty="0" err="1" smtClean="0"/>
              <a:t>Furosemide</a:t>
            </a:r>
            <a:endParaRPr lang="en-US" b="1" dirty="0" smtClean="0"/>
          </a:p>
          <a:p>
            <a:pPr marL="514350" indent="-514350" algn="l" rtl="0">
              <a:buAutoNum type="alphaUcPeriod"/>
            </a:pPr>
            <a:r>
              <a:rPr lang="en-US" b="1" dirty="0" err="1" smtClean="0"/>
              <a:t>Dobutamine</a:t>
            </a:r>
            <a:endParaRPr lang="en-US" b="1" dirty="0" smtClean="0"/>
          </a:p>
          <a:p>
            <a:pPr marL="514350" indent="-514350" algn="l" rtl="0">
              <a:buAutoNum type="alphaUcPeriod"/>
            </a:pPr>
            <a:r>
              <a:rPr lang="en-US" b="1" dirty="0" err="1" smtClean="0"/>
              <a:t>Digoxine</a:t>
            </a:r>
            <a:endParaRPr lang="en-US" b="1" dirty="0" smtClean="0"/>
          </a:p>
          <a:p>
            <a:pPr marL="514350" indent="-514350" algn="l" rtl="0">
              <a:buAutoNum type="alphaUcPeriod"/>
            </a:pPr>
            <a:r>
              <a:rPr lang="en-US" b="1" dirty="0" err="1" smtClean="0"/>
              <a:t>Lisinopril</a:t>
            </a:r>
            <a:endParaRPr lang="en-US" b="1" dirty="0" smtClean="0"/>
          </a:p>
          <a:p>
            <a:pPr marL="514350" indent="-514350" algn="l" rtl="0">
              <a:buAutoNum type="alphaUcPeriod"/>
            </a:pPr>
            <a:r>
              <a:rPr lang="en-US" b="1" dirty="0" err="1" smtClean="0"/>
              <a:t>Hydralazine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D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/>
              <a:t>A 65-year-old woman has been admitted to the coronary care unit with a left ventricular myocardial infarction. She develops acute severe heart failure with marked pulmonary edema, but no evidence of peripheral edema. Which one of the following drugs would be most useful?</a:t>
            </a:r>
          </a:p>
          <a:p>
            <a:pPr algn="l" rtl="0">
              <a:buNone/>
            </a:pPr>
            <a:r>
              <a:rPr lang="en-US" b="1" dirty="0" smtClean="0"/>
              <a:t>(A) </a:t>
            </a:r>
            <a:r>
              <a:rPr lang="en-US" b="1" dirty="0" err="1" smtClean="0"/>
              <a:t>Digoxin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(B) </a:t>
            </a:r>
            <a:r>
              <a:rPr lang="en-US" b="1" dirty="0" err="1" smtClean="0"/>
              <a:t>Furosemide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(C) </a:t>
            </a:r>
            <a:r>
              <a:rPr lang="en-US" b="1" dirty="0" err="1" smtClean="0"/>
              <a:t>Minoxidil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(D) </a:t>
            </a:r>
            <a:r>
              <a:rPr lang="en-US" b="1" dirty="0" err="1" smtClean="0"/>
              <a:t>Propranolol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(E) </a:t>
            </a:r>
            <a:r>
              <a:rPr lang="en-US" b="1" dirty="0" err="1" smtClean="0"/>
              <a:t>Spironolactone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β-blockers improve cardiac function and survival in HF by</a:t>
            </a:r>
          </a:p>
          <a:p>
            <a:pPr marL="514350" indent="-514350" algn="l" rtl="0">
              <a:buAutoNum type="alphaUcPeriod"/>
            </a:pPr>
            <a:r>
              <a:rPr lang="en-US" b="1" dirty="0" smtClean="0"/>
              <a:t>Decreasing cardiac remodeling</a:t>
            </a:r>
          </a:p>
          <a:p>
            <a:pPr marL="514350" indent="-514350" algn="l" rtl="0">
              <a:buAutoNum type="alphaUcPeriod"/>
            </a:pPr>
            <a:r>
              <a:rPr lang="en-US" b="1" dirty="0" smtClean="0"/>
              <a:t>Increasing HR</a:t>
            </a:r>
          </a:p>
          <a:p>
            <a:pPr marL="514350" indent="-514350" algn="l" rtl="0">
              <a:buAutoNum type="alphaUcPeriod"/>
            </a:pPr>
            <a:r>
              <a:rPr lang="en-US" b="1" dirty="0" smtClean="0"/>
              <a:t>Increasing </a:t>
            </a:r>
            <a:r>
              <a:rPr lang="en-US" b="1" dirty="0" err="1" smtClean="0"/>
              <a:t>renin</a:t>
            </a:r>
            <a:r>
              <a:rPr lang="en-US" b="1" dirty="0" smtClean="0"/>
              <a:t> release</a:t>
            </a:r>
          </a:p>
          <a:p>
            <a:pPr marL="514350" indent="-514350" algn="l" rtl="0">
              <a:buAutoNum type="alphaUcPeriod"/>
            </a:pPr>
            <a:r>
              <a:rPr lang="en-US" b="1" dirty="0" smtClean="0"/>
              <a:t>Activating </a:t>
            </a:r>
            <a:r>
              <a:rPr lang="en-US" b="1" dirty="0" err="1" smtClean="0"/>
              <a:t>noradrenaline</a:t>
            </a:r>
            <a:endParaRPr lang="en-US" b="1" dirty="0" smtClean="0"/>
          </a:p>
          <a:p>
            <a:pPr marL="514350" indent="-514350" algn="l" rtl="0">
              <a:buAutoNum type="alphaUcPeriod"/>
            </a:pPr>
            <a:r>
              <a:rPr lang="en-US" b="1" dirty="0" smtClean="0"/>
              <a:t>All of the above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All the following drugs improve survival in heart failure except.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Angiotensin</a:t>
            </a:r>
            <a:r>
              <a:rPr lang="en-US" sz="3600" b="1" dirty="0" smtClean="0"/>
              <a:t> converting enzyme inhibitors (ACEI)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Sacubitril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Valsartan</a:t>
            </a:r>
            <a:r>
              <a:rPr lang="en-US" sz="3600" b="1" dirty="0" smtClean="0"/>
              <a:t> combination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smtClean="0"/>
              <a:t>Beta adrenergic blockers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Digoxin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Spironolactone</a:t>
            </a:r>
            <a:endParaRPr lang="en-US" sz="3600" b="1" dirty="0" smtClean="0"/>
          </a:p>
          <a:p>
            <a:pPr marL="514350" indent="-51435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Which of the following drugs increases the plasma levels of endogenous BNP and also blocks </a:t>
            </a:r>
            <a:r>
              <a:rPr lang="en-US" dirty="0" err="1" smtClean="0"/>
              <a:t>angiotensin</a:t>
            </a:r>
            <a:r>
              <a:rPr lang="en-US" dirty="0" smtClean="0"/>
              <a:t> receptors?</a:t>
            </a:r>
          </a:p>
          <a:p>
            <a:pPr algn="l" rtl="0">
              <a:buNone/>
            </a:pPr>
            <a:r>
              <a:rPr lang="en-US" b="1" dirty="0" smtClean="0"/>
              <a:t>(A) </a:t>
            </a:r>
            <a:r>
              <a:rPr lang="en-US" b="1" dirty="0" err="1" smtClean="0"/>
              <a:t>Furosemide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(B) </a:t>
            </a:r>
            <a:r>
              <a:rPr lang="en-US" b="1" dirty="0" err="1" smtClean="0"/>
              <a:t>Losartan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(C) Nesiritide</a:t>
            </a:r>
          </a:p>
          <a:p>
            <a:pPr algn="l" rtl="0">
              <a:buNone/>
            </a:pPr>
            <a:r>
              <a:rPr lang="en-US" b="1" dirty="0" smtClean="0"/>
              <a:t>(D) Sacubitril</a:t>
            </a:r>
          </a:p>
          <a:p>
            <a:pPr algn="l" rtl="0">
              <a:buNone/>
            </a:pPr>
            <a:r>
              <a:rPr lang="en-US" b="1" dirty="0" smtClean="0"/>
              <a:t>(E) </a:t>
            </a:r>
            <a:r>
              <a:rPr lang="en-US" b="1" dirty="0" err="1" smtClean="0"/>
              <a:t>Spironolactone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127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eart </a:t>
            </a:r>
            <a:r>
              <a:rPr lang="en-US" b="1" dirty="0">
                <a:solidFill>
                  <a:srgbClr val="FF0000"/>
                </a:solidFill>
              </a:rPr>
              <a:t>failure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064896" cy="47525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Preload</a:t>
            </a:r>
            <a:r>
              <a:rPr lang="en-US" sz="3600" b="1" dirty="0">
                <a:solidFill>
                  <a:schemeClr val="tx1"/>
                </a:solidFill>
              </a:rPr>
              <a:t>: is the cardiac filling </a:t>
            </a:r>
            <a:r>
              <a:rPr lang="en-US" sz="3600" b="1" dirty="0" smtClean="0">
                <a:solidFill>
                  <a:schemeClr val="tx1"/>
                </a:solidFill>
              </a:rPr>
              <a:t>pressure of </a:t>
            </a:r>
            <a:r>
              <a:rPr lang="en-US" sz="3600" b="1" dirty="0">
                <a:solidFill>
                  <a:schemeClr val="tx1"/>
                </a:solidFill>
              </a:rPr>
              <a:t>the left ventricle </a:t>
            </a:r>
            <a:r>
              <a:rPr lang="en-US" sz="3600" b="1" dirty="0" smtClean="0">
                <a:solidFill>
                  <a:schemeClr val="tx1"/>
                </a:solidFill>
              </a:rPr>
              <a:t>(venous return) </a:t>
            </a:r>
            <a:endParaRPr lang="en-US" sz="3600" b="1" dirty="0">
              <a:solidFill>
                <a:schemeClr val="tx1"/>
              </a:solidFill>
            </a:endParaRPr>
          </a:p>
          <a:p>
            <a:pPr algn="l"/>
            <a:r>
              <a:rPr lang="en-US" sz="3600" b="1" dirty="0" err="1">
                <a:solidFill>
                  <a:schemeClr val="tx1"/>
                </a:solidFill>
              </a:rPr>
              <a:t>Afterload</a:t>
            </a:r>
            <a:r>
              <a:rPr lang="en-US" sz="3600" b="1" dirty="0">
                <a:solidFill>
                  <a:schemeClr val="tx1"/>
                </a:solidFill>
              </a:rPr>
              <a:t>: the resistance made by </a:t>
            </a:r>
            <a:r>
              <a:rPr lang="en-US" sz="3600" b="1" dirty="0" smtClean="0">
                <a:solidFill>
                  <a:schemeClr val="tx1"/>
                </a:solidFill>
              </a:rPr>
              <a:t>the blood vessels</a:t>
            </a:r>
          </a:p>
          <a:p>
            <a:r>
              <a:rPr lang="en-US" sz="3600" b="1" dirty="0" smtClean="0"/>
              <a:t> </a:t>
            </a:r>
            <a:endParaRPr lang="ar-IQ" sz="3600" dirty="0" smtClean="0"/>
          </a:p>
          <a:p>
            <a:pPr algn="l" rtl="0"/>
            <a:r>
              <a:rPr lang="en-US" sz="3600" b="1" dirty="0" smtClean="0">
                <a:solidFill>
                  <a:srgbClr val="0070C0"/>
                </a:solidFill>
              </a:rPr>
              <a:t>The homeostatic responses to depressed cardiac output are extremely important and are mediated mainly by the sympathetic nervous system and the </a:t>
            </a:r>
            <a:r>
              <a:rPr lang="en-US" sz="3600" b="1" dirty="0" err="1" smtClean="0">
                <a:solidFill>
                  <a:srgbClr val="0070C0"/>
                </a:solidFill>
              </a:rPr>
              <a:t>renin-angiotensin-aldosterone</a:t>
            </a:r>
            <a:r>
              <a:rPr lang="en-US" sz="3600" b="1" dirty="0" smtClean="0">
                <a:solidFill>
                  <a:srgbClr val="0070C0"/>
                </a:solidFill>
              </a:rPr>
              <a:t> system.</a:t>
            </a:r>
            <a:endParaRPr lang="ar-IQ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Compensatory physiological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responses in heart failure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324528" cy="5589240"/>
          </a:xfrm>
        </p:spPr>
        <p:txBody>
          <a:bodyPr>
            <a:normAutofit fontScale="92500" lnSpcReduction="10000"/>
          </a:bodyPr>
          <a:lstStyle/>
          <a:p>
            <a:pPr marL="742950" indent="-74295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A. Stimulation of sympathetic nervous system</a:t>
            </a:r>
          </a:p>
          <a:p>
            <a:pPr marL="742950" indent="-74295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B. Stimulation </a:t>
            </a:r>
            <a:r>
              <a:rPr lang="en-US" sz="3600" b="1" dirty="0" err="1" smtClean="0">
                <a:solidFill>
                  <a:srgbClr val="FF0000"/>
                </a:solidFill>
              </a:rPr>
              <a:t>Renin-Angiotensin-Adosterone</a:t>
            </a:r>
            <a:r>
              <a:rPr lang="en-US" sz="3600" b="1" dirty="0" smtClean="0">
                <a:solidFill>
                  <a:srgbClr val="FF0000"/>
                </a:solidFill>
              </a:rPr>
              <a:t> syst.</a:t>
            </a:r>
          </a:p>
          <a:p>
            <a:pPr marL="742950" indent="-742950" algn="l" rtl="0">
              <a:buNone/>
            </a:pPr>
            <a:r>
              <a:rPr lang="en-US" sz="3600" b="1" dirty="0" smtClean="0"/>
              <a:t>Leading to:</a:t>
            </a:r>
          </a:p>
          <a:p>
            <a:pPr marL="742950" indent="-742950" algn="l" rtl="0">
              <a:buAutoNum type="arabicPeriod"/>
            </a:pPr>
            <a:r>
              <a:rPr lang="en-US" sz="3600" b="1" dirty="0" err="1" smtClean="0"/>
              <a:t>Tachycardia,↑force</a:t>
            </a:r>
            <a:r>
              <a:rPr lang="en-US" sz="3600" b="1" dirty="0" smtClean="0"/>
              <a:t> of contraction &amp; </a:t>
            </a:r>
            <a:r>
              <a:rPr lang="en-US" sz="3600" b="1" dirty="0" err="1" smtClean="0"/>
              <a:t>vasoconst</a:t>
            </a:r>
            <a:r>
              <a:rPr lang="en-US" sz="3600" b="1" dirty="0" smtClean="0"/>
              <a:t>.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Retention of salt &amp; water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↑ of preload &amp; </a:t>
            </a:r>
            <a:r>
              <a:rPr lang="en-US" sz="3600" b="1" dirty="0" err="1" smtClean="0"/>
              <a:t>afterload</a:t>
            </a:r>
            <a:endParaRPr lang="en-US" sz="3600" b="1" dirty="0" smtClean="0"/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Remodeling of cardiac tissue &amp; loss of </a:t>
            </a:r>
            <a:r>
              <a:rPr lang="en-US" sz="3600" b="1" dirty="0" err="1" smtClean="0"/>
              <a:t>myocytes</a:t>
            </a:r>
            <a:endParaRPr lang="en-US" sz="3600" b="1" dirty="0" smtClean="0"/>
          </a:p>
          <a:p>
            <a:pPr marL="742950" indent="-742950" algn="l" rtl="0">
              <a:buFont typeface="+mj-lt"/>
              <a:buAutoNum type="arabicPeriod"/>
            </a:pPr>
            <a:r>
              <a:rPr lang="en-US" sz="3600" b="1" dirty="0" smtClean="0"/>
              <a:t>Myocardial hypertrophy &amp; fibrosis</a:t>
            </a:r>
          </a:p>
          <a:p>
            <a:pPr marL="742950" indent="-742950" algn="l" rtl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This creating a vicious cycle leads to death if no treatment.</a:t>
            </a:r>
            <a:endParaRPr lang="ar-IQ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C. Activation of natriuretic peptides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increase in preload causes release of </a:t>
            </a:r>
            <a:r>
              <a:rPr lang="en-US" b="1" dirty="0" err="1" smtClean="0"/>
              <a:t>atrial</a:t>
            </a:r>
            <a:r>
              <a:rPr lang="en-US" b="1" dirty="0" smtClean="0"/>
              <a:t> &amp; B-type NUP</a:t>
            </a:r>
          </a:p>
          <a:p>
            <a:pPr algn="l" rtl="0"/>
            <a:r>
              <a:rPr lang="en-US" b="1" dirty="0" smtClean="0"/>
              <a:t>This results in </a:t>
            </a:r>
            <a:r>
              <a:rPr lang="en-US" b="1" dirty="0" err="1" smtClean="0"/>
              <a:t>vasodilation</a:t>
            </a:r>
            <a:r>
              <a:rPr lang="en-US" b="1" dirty="0" smtClean="0"/>
              <a:t>, </a:t>
            </a:r>
            <a:r>
              <a:rPr lang="en-US" b="1" dirty="0" err="1" smtClean="0"/>
              <a:t>natriuresis</a:t>
            </a:r>
            <a:r>
              <a:rPr lang="en-US" b="1" dirty="0" smtClean="0"/>
              <a:t>, inhibition of </a:t>
            </a:r>
            <a:r>
              <a:rPr lang="en-US" b="1" dirty="0" err="1" smtClean="0"/>
              <a:t>renin</a:t>
            </a:r>
            <a:r>
              <a:rPr lang="en-US" b="1" dirty="0" smtClean="0"/>
              <a:t> &amp; </a:t>
            </a:r>
            <a:r>
              <a:rPr lang="en-US" b="1" dirty="0" err="1" smtClean="0"/>
              <a:t>aldosterone</a:t>
            </a:r>
            <a:r>
              <a:rPr lang="en-US" b="1" dirty="0" smtClean="0"/>
              <a:t> release, and a reduction in myocardial fibrosis.</a:t>
            </a:r>
          </a:p>
          <a:p>
            <a:pPr algn="l" rtl="0"/>
            <a:r>
              <a:rPr lang="en-US" b="1" dirty="0" smtClean="0"/>
              <a:t>This beneficial response may improve cardiac function.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THERAPEUTIC STRATEGIES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616624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b="1" dirty="0" smtClean="0"/>
              <a:t>Pharmacologic therapies for heart include the removal of retained salt and water with diuretics; </a:t>
            </a:r>
          </a:p>
          <a:p>
            <a:pPr algn="l" rtl="0"/>
            <a:r>
              <a:rPr lang="en-US" b="1" dirty="0" smtClean="0"/>
              <a:t>Reduction of </a:t>
            </a:r>
            <a:r>
              <a:rPr lang="en-US" b="1" dirty="0" err="1" smtClean="0"/>
              <a:t>afterload</a:t>
            </a:r>
            <a:r>
              <a:rPr lang="en-US" b="1" dirty="0" smtClean="0"/>
              <a:t> and salt and water retention by means of </a:t>
            </a:r>
            <a:r>
              <a:rPr lang="en-US" b="1" dirty="0" err="1" smtClean="0"/>
              <a:t>angiotensin</a:t>
            </a:r>
            <a:r>
              <a:rPr lang="en-US" b="1" dirty="0" smtClean="0"/>
              <a:t>-converting enzyme (ACE) inhibitors; </a:t>
            </a:r>
          </a:p>
          <a:p>
            <a:pPr algn="l" rtl="0"/>
            <a:r>
              <a:rPr lang="en-US" b="1" dirty="0" smtClean="0"/>
              <a:t>Reduction of excessive sympathetic stimulation by means of β blockers; </a:t>
            </a:r>
          </a:p>
          <a:p>
            <a:pPr algn="l" rtl="0"/>
            <a:r>
              <a:rPr lang="en-US" b="1" dirty="0" smtClean="0"/>
              <a:t>Reduction of preload/</a:t>
            </a:r>
            <a:r>
              <a:rPr lang="en-US" b="1" dirty="0" err="1" smtClean="0"/>
              <a:t>afterload</a:t>
            </a:r>
            <a:r>
              <a:rPr lang="en-US" b="1" dirty="0" smtClean="0"/>
              <a:t> with vasodilators; </a:t>
            </a:r>
          </a:p>
          <a:p>
            <a:pPr algn="l" rtl="0"/>
            <a:r>
              <a:rPr lang="en-US" b="1" dirty="0" smtClean="0"/>
              <a:t>And in systolic failure, direct augmentation of cardiac contractility with positive </a:t>
            </a:r>
            <a:r>
              <a:rPr lang="en-US" b="1" dirty="0" err="1" smtClean="0"/>
              <a:t>inotropic</a:t>
            </a:r>
            <a:r>
              <a:rPr lang="en-US" b="1" dirty="0" smtClean="0"/>
              <a:t> drugs such as digitalis glycosides.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Drugs useful in heart </a:t>
            </a:r>
            <a:r>
              <a:rPr lang="en-US" b="1" dirty="0" smtClean="0">
                <a:solidFill>
                  <a:srgbClr val="FF0000"/>
                </a:solidFill>
              </a:rPr>
              <a:t>failure:</a:t>
            </a:r>
            <a:r>
              <a:rPr lang="en-US" b="1" dirty="0" smtClean="0"/>
              <a:t>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b="1" dirty="0" smtClean="0"/>
              <a:t>1</a:t>
            </a:r>
            <a:r>
              <a:rPr lang="en-US" b="1" dirty="0"/>
              <a:t>. R</a:t>
            </a:r>
            <a:r>
              <a:rPr lang="en-US" b="1" dirty="0" smtClean="0"/>
              <a:t>educe </a:t>
            </a:r>
            <a:r>
              <a:rPr lang="en-US" b="1" dirty="0"/>
              <a:t>the preload; diuretics, </a:t>
            </a:r>
            <a:r>
              <a:rPr lang="en-US" b="1" dirty="0" err="1" smtClean="0"/>
              <a:t>angiotensin</a:t>
            </a:r>
            <a:r>
              <a:rPr lang="en-US" b="1" dirty="0" smtClean="0"/>
              <a:t> converting enzyme inhibitors (ACEIs), </a:t>
            </a:r>
            <a:r>
              <a:rPr lang="en-US" b="1" dirty="0"/>
              <a:t>nitrates </a:t>
            </a:r>
          </a:p>
          <a:p>
            <a:pPr algn="l">
              <a:buNone/>
            </a:pPr>
            <a:r>
              <a:rPr lang="en-US" b="1" dirty="0"/>
              <a:t>2. R</a:t>
            </a:r>
            <a:r>
              <a:rPr lang="en-US" b="1" dirty="0" smtClean="0"/>
              <a:t>educe </a:t>
            </a:r>
            <a:r>
              <a:rPr lang="en-US" b="1" dirty="0"/>
              <a:t>the </a:t>
            </a:r>
            <a:r>
              <a:rPr lang="en-US" b="1" dirty="0" err="1"/>
              <a:t>afterload</a:t>
            </a:r>
            <a:r>
              <a:rPr lang="en-US" b="1" dirty="0" smtClean="0"/>
              <a:t>; ACEIs, </a:t>
            </a:r>
            <a:r>
              <a:rPr lang="en-US" b="1" dirty="0" err="1"/>
              <a:t>hydralazine</a:t>
            </a:r>
            <a:r>
              <a:rPr lang="en-US" b="1" dirty="0"/>
              <a:t> </a:t>
            </a:r>
          </a:p>
          <a:p>
            <a:pPr algn="l">
              <a:buNone/>
            </a:pPr>
            <a:r>
              <a:rPr lang="en-US" b="1" dirty="0"/>
              <a:t>3. </a:t>
            </a:r>
            <a:r>
              <a:rPr lang="en-US" b="1" dirty="0" err="1" smtClean="0"/>
              <a:t>Inotropic</a:t>
            </a:r>
            <a:r>
              <a:rPr lang="en-US" b="1" dirty="0" smtClean="0"/>
              <a:t> drugs: </a:t>
            </a:r>
            <a:r>
              <a:rPr lang="en-US" b="1" dirty="0"/>
              <a:t>cardiac glycosides, </a:t>
            </a:r>
            <a:r>
              <a:rPr lang="ar-IQ" b="1" dirty="0" smtClean="0"/>
              <a:t> </a:t>
            </a:r>
            <a:r>
              <a:rPr lang="en-US" b="1" dirty="0" err="1" smtClean="0"/>
              <a:t>phosphodiesterase</a:t>
            </a:r>
            <a:r>
              <a:rPr lang="en-US" b="1" dirty="0" smtClean="0"/>
              <a:t> inhibitors </a:t>
            </a:r>
            <a:r>
              <a:rPr lang="en-US" b="1" dirty="0"/>
              <a:t>(</a:t>
            </a:r>
            <a:r>
              <a:rPr lang="en-US" b="1" dirty="0" smtClean="0"/>
              <a:t>PDIs, </a:t>
            </a:r>
            <a:r>
              <a:rPr lang="en-US" b="1" dirty="0" err="1" smtClean="0"/>
              <a:t>milrinone</a:t>
            </a:r>
            <a:r>
              <a:rPr lang="en-US" b="1" dirty="0" smtClean="0"/>
              <a:t>),</a:t>
            </a:r>
          </a:p>
          <a:p>
            <a:pPr algn="l">
              <a:buNone/>
            </a:pPr>
            <a:r>
              <a:rPr lang="en-US" b="1" dirty="0" smtClean="0"/>
              <a:t>4. Beta agonists (</a:t>
            </a:r>
            <a:r>
              <a:rPr lang="en-US" b="1" dirty="0" err="1" smtClean="0"/>
              <a:t>dobutamine</a:t>
            </a:r>
            <a:r>
              <a:rPr lang="en-US" b="1" dirty="0" smtClean="0"/>
              <a:t>) </a:t>
            </a:r>
          </a:p>
          <a:p>
            <a:pPr algn="l">
              <a:buNone/>
            </a:pPr>
            <a:r>
              <a:rPr lang="en-US" b="1" dirty="0" smtClean="0"/>
              <a:t>5. β-blockers</a:t>
            </a:r>
          </a:p>
          <a:p>
            <a:pPr algn="l" rtl="0">
              <a:buNone/>
            </a:pPr>
            <a:r>
              <a:rPr lang="en-US" b="1" dirty="0" smtClean="0"/>
              <a:t>6. B-natriuretic peptide (BNP): </a:t>
            </a:r>
            <a:r>
              <a:rPr lang="en-US" b="1" dirty="0" err="1" smtClean="0"/>
              <a:t>nesiritide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7. Others : Sacubitril, SGLT2 inhibitors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4544" y="0"/>
            <a:ext cx="9865096" cy="14847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Angiotensin converting enzyme inhibitors: </a:t>
            </a:r>
            <a:r>
              <a:rPr lang="en-US" b="1" dirty="0" smtClean="0"/>
              <a:t>Captopril, </a:t>
            </a:r>
            <a:r>
              <a:rPr lang="en-US" b="1" dirty="0" err="1" smtClean="0"/>
              <a:t>enalapril</a:t>
            </a:r>
            <a:r>
              <a:rPr lang="en-US" b="1" dirty="0" smtClean="0"/>
              <a:t> and Lisinopril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600" b="1" dirty="0" smtClean="0"/>
              <a:t>Inhibit ACE so inhibits conversion of </a:t>
            </a:r>
            <a:r>
              <a:rPr lang="en-US" sz="3600" b="1" dirty="0" err="1" smtClean="0"/>
              <a:t>angiotensin</a:t>
            </a:r>
            <a:r>
              <a:rPr lang="en-US" sz="3600" b="1" dirty="0" smtClean="0"/>
              <a:t> I to </a:t>
            </a:r>
            <a:r>
              <a:rPr lang="en-US" sz="3600" b="1" dirty="0" err="1" smtClean="0"/>
              <a:t>angiotensin</a:t>
            </a:r>
            <a:r>
              <a:rPr lang="en-US" sz="3600" b="1" dirty="0" smtClean="0"/>
              <a:t> II, lead to vasodilatation (arterial and venous) so reduce preload and </a:t>
            </a:r>
            <a:r>
              <a:rPr lang="en-US" sz="3600" b="1" dirty="0" err="1" smtClean="0"/>
              <a:t>afterload</a:t>
            </a:r>
            <a:r>
              <a:rPr lang="en-US" sz="3600" b="1" dirty="0" smtClean="0"/>
              <a:t> </a:t>
            </a:r>
          </a:p>
          <a:p>
            <a:pPr algn="l" rtl="0"/>
            <a:r>
              <a:rPr lang="en-US" sz="3600" b="1" dirty="0" smtClean="0"/>
              <a:t>Reduce </a:t>
            </a:r>
            <a:r>
              <a:rPr lang="en-US" sz="3600" b="1" dirty="0" err="1" smtClean="0"/>
              <a:t>aldosterone</a:t>
            </a:r>
            <a:r>
              <a:rPr lang="en-US" sz="3600" b="1" dirty="0" smtClean="0"/>
              <a:t> release (to increase Na+ and water excretion), so reduce blood volume and venous return to the heart </a:t>
            </a:r>
          </a:p>
          <a:p>
            <a:pPr algn="l" rtl="0"/>
            <a:r>
              <a:rPr lang="en-US" sz="3600" b="1" dirty="0" smtClean="0"/>
              <a:t>They improve </a:t>
            </a:r>
            <a:r>
              <a:rPr lang="en-US" sz="3600" b="1" dirty="0" smtClean="0">
                <a:solidFill>
                  <a:srgbClr val="FF0000"/>
                </a:solidFill>
              </a:rPr>
              <a:t>survival</a:t>
            </a:r>
            <a:r>
              <a:rPr lang="en-US" sz="3600" b="1" dirty="0" smtClean="0"/>
              <a:t> in heart failure</a:t>
            </a:r>
          </a:p>
          <a:p>
            <a:pPr algn="l" rtl="0"/>
            <a:r>
              <a:rPr lang="en-US" sz="3600" b="1" dirty="0" err="1" smtClean="0">
                <a:solidFill>
                  <a:srgbClr val="FF0000"/>
                </a:solidFill>
              </a:rPr>
              <a:t>Angiotensin</a:t>
            </a:r>
            <a:r>
              <a:rPr lang="en-US" sz="3600" b="1" dirty="0" smtClean="0">
                <a:solidFill>
                  <a:srgbClr val="FF0000"/>
                </a:solidFill>
              </a:rPr>
              <a:t> receptors antagonists </a:t>
            </a:r>
          </a:p>
          <a:p>
            <a:pPr algn="l" rtl="0">
              <a:buNone/>
            </a:pPr>
            <a:r>
              <a:rPr lang="en-US" sz="3600" b="1" dirty="0" smtClean="0"/>
              <a:t>as </a:t>
            </a:r>
            <a:r>
              <a:rPr lang="en-US" sz="3600" b="1" dirty="0" err="1" smtClean="0"/>
              <a:t>losartan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valsartan</a:t>
            </a:r>
            <a:r>
              <a:rPr lang="en-US" sz="3600" b="1" dirty="0" smtClean="0"/>
              <a:t> has similar effects and can be used instead of ACEIs if adverse effects (dry cough) occur 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Diuretics in heart failure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Include the </a:t>
            </a:r>
            <a:r>
              <a:rPr lang="en-US" b="1" dirty="0" err="1" smtClean="0"/>
              <a:t>thiazides</a:t>
            </a:r>
            <a:r>
              <a:rPr lang="en-US" b="1" dirty="0" smtClean="0"/>
              <a:t>, loop diuretics and potassium sparing diuretics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l" rtl="0"/>
            <a:r>
              <a:rPr lang="en-US" sz="3300" b="1" dirty="0" smtClean="0"/>
              <a:t>Increase sodium and water excretion useful in </a:t>
            </a:r>
            <a:r>
              <a:rPr lang="en-US" sz="3300" b="1" dirty="0" err="1" smtClean="0"/>
              <a:t>oedema</a:t>
            </a:r>
            <a:r>
              <a:rPr lang="en-US" sz="3300" b="1" dirty="0" smtClean="0"/>
              <a:t> and </a:t>
            </a:r>
            <a:r>
              <a:rPr lang="en-US" sz="3300" b="1" dirty="0" err="1" smtClean="0"/>
              <a:t>dyspnea</a:t>
            </a:r>
            <a:r>
              <a:rPr lang="en-US" sz="3300" b="1" dirty="0" smtClean="0"/>
              <a:t> of heart failure and reduce the preload </a:t>
            </a:r>
          </a:p>
          <a:p>
            <a:pPr algn="l" rtl="0"/>
            <a:r>
              <a:rPr lang="en-US" sz="3300" b="1" dirty="0" smtClean="0"/>
              <a:t>In mild heart failure usually thiazides diuretics are used, while in severe heart failure loop diuretics are preferred as </a:t>
            </a:r>
            <a:r>
              <a:rPr lang="en-US" sz="3300" b="1" dirty="0" err="1" smtClean="0"/>
              <a:t>frusemide</a:t>
            </a:r>
            <a:r>
              <a:rPr lang="en-US" sz="3300" b="1" dirty="0" smtClean="0"/>
              <a:t> </a:t>
            </a:r>
          </a:p>
          <a:p>
            <a:pPr algn="l" rtl="0"/>
            <a:r>
              <a:rPr lang="en-US" sz="3300" b="1" dirty="0" smtClean="0"/>
              <a:t>Spironolactone confer a </a:t>
            </a:r>
            <a:r>
              <a:rPr lang="en-US" sz="3300" b="1" dirty="0" smtClean="0">
                <a:solidFill>
                  <a:srgbClr val="FF0000"/>
                </a:solidFill>
              </a:rPr>
              <a:t>survival</a:t>
            </a:r>
            <a:r>
              <a:rPr lang="en-US" sz="3300" b="1" dirty="0" smtClean="0"/>
              <a:t> &amp; symptomatic benefit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1548</Words>
  <Application>Microsoft Office PowerPoint</Application>
  <PresentationFormat>On-screen Show (4:3)</PresentationFormat>
  <Paragraphs>147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سمة Office</vt:lpstr>
      <vt:lpstr>Drugs used in heart failure</vt:lpstr>
      <vt:lpstr>Heart failure</vt:lpstr>
      <vt:lpstr> Heart failure </vt:lpstr>
      <vt:lpstr>Compensatory physiological  responses in heart failure</vt:lpstr>
      <vt:lpstr>C. Activation of natriuretic peptides</vt:lpstr>
      <vt:lpstr>THERAPEUTIC STRATEGIES</vt:lpstr>
      <vt:lpstr>Drugs useful in heart failure: </vt:lpstr>
      <vt:lpstr>Angiotensin converting enzyme inhibitors: Captopril, enalapril and Lisinopril </vt:lpstr>
      <vt:lpstr>Diuretics in heart failure  Include the thiazides, loop diuretics and potassium sparing diuretics </vt:lpstr>
      <vt:lpstr>Vasodilators in heart failure </vt:lpstr>
      <vt:lpstr>What is the role of β-blockers in HF? </vt:lpstr>
      <vt:lpstr>Digoxin </vt:lpstr>
      <vt:lpstr>Pharmacokinetics </vt:lpstr>
      <vt:lpstr>Adverse effects </vt:lpstr>
      <vt:lpstr>Phosphodiesterase inhibitors:  a drugs that inhibit enzymes that degrade cAMP and cause an increase in cardiac intracellular calcium similar to that produced by β-agonists.  Examples: theophylline (aminophyllin), milrinone Milrinone increase intracellular calcium &amp; contractility. Iv infusion for short-term treatment.</vt:lpstr>
      <vt:lpstr>Drugs useful in acute left ventricular failure (pulmonary oedema) </vt:lpstr>
      <vt:lpstr>Angiotensin receptor-neprilysin inhibitor (ARNI)</vt:lpstr>
      <vt:lpstr>Current clinical evidence suggests that</vt:lpstr>
      <vt:lpstr>Hyperpolarization-activated cyclic nuclotide-gated (HCN)channel blockers </vt:lpstr>
      <vt:lpstr>Summary</vt:lpstr>
      <vt:lpstr>MCQ</vt:lpstr>
      <vt:lpstr>MCQ</vt:lpstr>
      <vt:lpstr>MCQ</vt:lpstr>
      <vt:lpstr>MCQ</vt:lpstr>
      <vt:lpstr>MCQ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heart failure</dc:title>
  <dc:creator>Maher</dc:creator>
  <cp:lastModifiedBy>AL-NABAA</cp:lastModifiedBy>
  <cp:revision>109</cp:revision>
  <dcterms:created xsi:type="dcterms:W3CDTF">2019-09-29T14:32:25Z</dcterms:created>
  <dcterms:modified xsi:type="dcterms:W3CDTF">2023-10-16T00:12:16Z</dcterms:modified>
</cp:coreProperties>
</file>